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56" r:id="rId4"/>
    <p:sldId id="274" r:id="rId5"/>
    <p:sldId id="262" r:id="rId6"/>
    <p:sldId id="263" r:id="rId7"/>
    <p:sldId id="273" r:id="rId8"/>
    <p:sldId id="275" r:id="rId9"/>
    <p:sldId id="264" r:id="rId10"/>
    <p:sldId id="265" r:id="rId11"/>
    <p:sldId id="266" r:id="rId12"/>
    <p:sldId id="267" r:id="rId13"/>
    <p:sldId id="258" r:id="rId14"/>
    <p:sldId id="272" r:id="rId15"/>
    <p:sldId id="269" r:id="rId16"/>
    <p:sldId id="270" r:id="rId17"/>
    <p:sldId id="271" r:id="rId18"/>
    <p:sldId id="276" r:id="rId19"/>
    <p:sldId id="26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134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0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o-F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B677A-CFAF-C244-8250-E0A9D41B72C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2A9B5-65A9-4449-9756-0A63FDC78576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8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B677A-CFAF-C244-8250-E0A9D41B72C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2A9B5-65A9-4449-9756-0A63FDC785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16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B677A-CFAF-C244-8250-E0A9D41B72C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2A9B5-65A9-4449-9756-0A63FDC785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17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B677A-CFAF-C244-8250-E0A9D41B72C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2A9B5-65A9-4449-9756-0A63FDC785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1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o-F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B677A-CFAF-C244-8250-E0A9D41B72C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2A9B5-65A9-4449-9756-0A63FDC785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9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B677A-CFAF-C244-8250-E0A9D41B72C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2A9B5-65A9-4449-9756-0A63FDC785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02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o-F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o-F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B677A-CFAF-C244-8250-E0A9D41B72C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2A9B5-65A9-4449-9756-0A63FDC785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51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B677A-CFAF-C244-8250-E0A9D41B72C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2A9B5-65A9-4449-9756-0A63FDC785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26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B677A-CFAF-C244-8250-E0A9D41B72C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2A9B5-65A9-4449-9756-0A63FDC785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63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o-F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B677A-CFAF-C244-8250-E0A9D41B72C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2A9B5-65A9-4449-9756-0A63FDC785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37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o-F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3B677A-CFAF-C244-8250-E0A9D41B72C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2A9B5-65A9-4449-9756-0A63FDC785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16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94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3.jpeg"/><Relationship Id="rId7" Type="http://schemas.openxmlformats.org/officeDocument/2006/relationships/image" Target="../media/image2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45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F0DD2AA7-72FB-47D6-A8B3-E1AB69DDB268}"/>
              </a:ext>
            </a:extLst>
          </p:cNvPr>
          <p:cNvSpPr txBox="1"/>
          <p:nvPr/>
        </p:nvSpPr>
        <p:spPr>
          <a:xfrm>
            <a:off x="2757581" y="5346965"/>
            <a:ext cx="35201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o-F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Agnes Mols Mortensen</a:t>
            </a:r>
          </a:p>
          <a:p>
            <a:pPr algn="ctr"/>
            <a:r>
              <a:rPr lang="fo-F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BlåBioNorge 30.11.2018</a:t>
            </a:r>
          </a:p>
        </p:txBody>
      </p:sp>
    </p:spTree>
    <p:extLst>
      <p:ext uri="{BB962C8B-B14F-4D97-AF65-F5344CB8AC3E}">
        <p14:creationId xmlns:p14="http://schemas.microsoft.com/office/powerpoint/2010/main" val="1240524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5E37A423-999C-406E-8C08-0DBB5CD40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769" y="2819271"/>
            <a:ext cx="1926378" cy="1442757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EFD012CE-0FD4-409B-BC66-7AF3BDEDD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" y="2796097"/>
            <a:ext cx="1435040" cy="1469431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55BE3255-A21F-4A64-9CA3-9C02FE45E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652" y="2811239"/>
            <a:ext cx="975206" cy="1463168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9E88AB8E-C419-4A87-B802-D823C8242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695" y="2819271"/>
            <a:ext cx="2182702" cy="1455135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88D57A5F-B706-4FC8-9CE7-77CECC69E0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08" y="2801427"/>
            <a:ext cx="1097377" cy="1463169"/>
          </a:xfrm>
          <a:prstGeom prst="rect">
            <a:avLst/>
          </a:prstGeom>
        </p:spPr>
      </p:pic>
      <p:sp>
        <p:nvSpPr>
          <p:cNvPr id="21" name="Tekstfelt 20">
            <a:extLst>
              <a:ext uri="{FF2B5EF4-FFF2-40B4-BE49-F238E27FC236}">
                <a16:creationId xmlns:a16="http://schemas.microsoft.com/office/drawing/2014/main" id="{3E96368C-A3E7-44CD-AE04-B119BB569E79}"/>
              </a:ext>
            </a:extLst>
          </p:cNvPr>
          <p:cNvSpPr txBox="1"/>
          <p:nvPr/>
        </p:nvSpPr>
        <p:spPr>
          <a:xfrm>
            <a:off x="2139519" y="1821267"/>
            <a:ext cx="5304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”From spore to </a:t>
            </a:r>
            <a:r>
              <a:rPr lang="da-DK" sz="2800" dirty="0" err="1">
                <a:latin typeface="Arial" panose="020B0604020202020204" pitchFamily="34" charset="0"/>
                <a:cs typeface="Arial" panose="020B0604020202020204" pitchFamily="34" charset="0"/>
              </a:rPr>
              <a:t>finished</a:t>
            </a:r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 product”</a:t>
            </a:r>
          </a:p>
        </p:txBody>
      </p:sp>
      <p:pic>
        <p:nvPicPr>
          <p:cNvPr id="23" name="Billede 22">
            <a:extLst>
              <a:ext uri="{FF2B5EF4-FFF2-40B4-BE49-F238E27FC236}">
                <a16:creationId xmlns:a16="http://schemas.microsoft.com/office/drawing/2014/main" id="{DF2CE982-F5E7-4B52-BA79-46B283546D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0809" y="2809143"/>
            <a:ext cx="1950890" cy="1463168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A454070-2C82-442D-B18B-60BF2D4648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408250" y="2998195"/>
            <a:ext cx="1463168" cy="109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69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4">
            <a:extLst>
              <a:ext uri="{FF2B5EF4-FFF2-40B4-BE49-F238E27FC236}">
                <a16:creationId xmlns:a16="http://schemas.microsoft.com/office/drawing/2014/main" id="{E68C7DE8-38D9-4EC5-B196-DA928DCF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926" y="2153928"/>
            <a:ext cx="1927512" cy="25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lede 5">
            <a:extLst>
              <a:ext uri="{FF2B5EF4-FFF2-40B4-BE49-F238E27FC236}">
                <a16:creationId xmlns:a16="http://schemas.microsoft.com/office/drawing/2014/main" id="{250D41EC-0D4A-4775-A1A6-473F489AE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869" y="2143991"/>
            <a:ext cx="1927131" cy="257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lede 6">
            <a:extLst>
              <a:ext uri="{FF2B5EF4-FFF2-40B4-BE49-F238E27FC236}">
                <a16:creationId xmlns:a16="http://schemas.microsoft.com/office/drawing/2014/main" id="{9A67EA52-403F-4B47-8306-356037469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357" y="2143990"/>
            <a:ext cx="1927512" cy="257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Slat_18">
            <a:extLst>
              <a:ext uri="{FF2B5EF4-FFF2-40B4-BE49-F238E27FC236}">
                <a16:creationId xmlns:a16="http://schemas.microsoft.com/office/drawing/2014/main" id="{E4C22197-182A-4402-AE3B-127162E58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345" y="4359108"/>
            <a:ext cx="20034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lede 2">
            <a:extLst>
              <a:ext uri="{FF2B5EF4-FFF2-40B4-BE49-F238E27FC236}">
                <a16:creationId xmlns:a16="http://schemas.microsoft.com/office/drawing/2014/main" id="{3D9D49BB-AD7E-41DC-8A42-320F3378F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" y="2171606"/>
            <a:ext cx="1496539" cy="199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kstfelt 25">
            <a:extLst>
              <a:ext uri="{FF2B5EF4-FFF2-40B4-BE49-F238E27FC236}">
                <a16:creationId xmlns:a16="http://schemas.microsoft.com/office/drawing/2014/main" id="{4CEDCA49-8655-45EF-963B-8E3628C3BA22}"/>
              </a:ext>
            </a:extLst>
          </p:cNvPr>
          <p:cNvSpPr txBox="1"/>
          <p:nvPr/>
        </p:nvSpPr>
        <p:spPr>
          <a:xfrm>
            <a:off x="3462291" y="939585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err="1">
                <a:latin typeface="Arial" panose="020B0604020202020204" pitchFamily="34" charset="0"/>
                <a:cs typeface="Arial" panose="020B0604020202020204" pitchFamily="34" charset="0"/>
              </a:rPr>
              <a:t>Hatchery</a:t>
            </a:r>
            <a:endParaRPr lang="da-DK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0332DC34-2C00-4F12-9AFD-E6AA9A4BC6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3675" y="2153928"/>
            <a:ext cx="1867251" cy="191200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1CAC7F04-2456-4202-97D1-77092677F6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161332" y="4383999"/>
            <a:ext cx="2544573" cy="190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08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F8D7E10A-7E9E-4721-9F3A-012F90F0E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15" y="2505753"/>
            <a:ext cx="2769740" cy="184649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8307E2AF-E9C7-4F7A-B379-C7CB1ACE9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131" y="2505754"/>
            <a:ext cx="3456243" cy="1950490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BEBC6171-8BAF-46A3-9B3B-AC14BA0F9DC7}"/>
              </a:ext>
            </a:extLst>
          </p:cNvPr>
          <p:cNvSpPr txBox="1"/>
          <p:nvPr/>
        </p:nvSpPr>
        <p:spPr>
          <a:xfrm>
            <a:off x="3415287" y="870012"/>
            <a:ext cx="184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da-DK" sz="2800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endParaRPr lang="da-DK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0235BAB0-69E1-4456-84CC-380ADC07B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933" y="1781825"/>
            <a:ext cx="2660297" cy="354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9687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563CAC2D-F577-4892-86C6-DE204F053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6341" y="2555709"/>
            <a:ext cx="2738073" cy="2053554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ECFCB774-F220-4912-8ADC-92CAC50E5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84298" y="2555710"/>
            <a:ext cx="2738072" cy="2053554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E83274DA-0512-4392-BED5-0D45CE4A9764}"/>
              </a:ext>
            </a:extLst>
          </p:cNvPr>
          <p:cNvSpPr txBox="1"/>
          <p:nvPr/>
        </p:nvSpPr>
        <p:spPr>
          <a:xfrm>
            <a:off x="3445104" y="1068792"/>
            <a:ext cx="1963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DC362FAE-89D3-41BD-9C72-D4B124356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510" y="2213449"/>
            <a:ext cx="1824933" cy="2738073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E8650E3-181C-4EDD-95F1-12AD16543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653" y="2213451"/>
            <a:ext cx="1545714" cy="273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29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0366F9F-0F12-429B-BBD0-9518FF6E2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356" y="3755089"/>
            <a:ext cx="3221255" cy="2415941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7BBEFEB9-AA24-4D3F-A9FD-694482A94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91" y="993914"/>
            <a:ext cx="3221255" cy="241594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E69CC58-AF83-49A1-BE98-90DAF8E24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18" y="3755089"/>
            <a:ext cx="3200400" cy="24003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F4457AE-8A5F-4033-91B1-F47F91EAA1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671"/>
          <a:stretch/>
        </p:blipFill>
        <p:spPr>
          <a:xfrm rot="5400000">
            <a:off x="3797797" y="1075211"/>
            <a:ext cx="2414737" cy="2254552"/>
          </a:xfrm>
          <a:prstGeom prst="rect">
            <a:avLst/>
          </a:prstGeom>
        </p:spPr>
      </p:pic>
      <p:pic>
        <p:nvPicPr>
          <p:cNvPr id="3" name="Picture 2" descr="Mynd hjÃ¡ Arizona Wilderness Brewing Co">
            <a:extLst>
              <a:ext uri="{FF2B5EF4-FFF2-40B4-BE49-F238E27FC236}">
                <a16:creationId xmlns:a16="http://schemas.microsoft.com/office/drawing/2014/main" id="{68B545A9-F485-4FE9-A09D-783800FCA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48" y="3632506"/>
            <a:ext cx="1978050" cy="29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C9EC88BE-12E9-49C1-A550-153EBF33AD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461" t="14749"/>
          <a:stretch/>
        </p:blipFill>
        <p:spPr>
          <a:xfrm rot="5400000">
            <a:off x="6213293" y="1219574"/>
            <a:ext cx="2414738" cy="196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71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BB3A532-DA84-4C65-96FF-F664BE07D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44" y="4983251"/>
            <a:ext cx="1587614" cy="1587614"/>
          </a:xfrm>
          <a:prstGeom prst="rect">
            <a:avLst/>
          </a:prstGeom>
        </p:spPr>
      </p:pic>
      <p:pic>
        <p:nvPicPr>
          <p:cNvPr id="4" name="Picture 4" descr="Mynd hjá Granskingarráðið">
            <a:extLst>
              <a:ext uri="{FF2B5EF4-FFF2-40B4-BE49-F238E27FC236}">
                <a16:creationId xmlns:a16="http://schemas.microsoft.com/office/drawing/2014/main" id="{516F8D72-6B5D-419A-BE41-C683A4778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658" y="5209682"/>
            <a:ext cx="2678710" cy="8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D753D44-AA16-4B81-A332-7C44FFA70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967" y="5344355"/>
            <a:ext cx="2187185" cy="755904"/>
          </a:xfrm>
          <a:prstGeom prst="rect">
            <a:avLst/>
          </a:prstGeom>
        </p:spPr>
      </p:pic>
      <p:pic>
        <p:nvPicPr>
          <p:cNvPr id="6" name="Picture 2" descr="Image result for DTU food logo">
            <a:extLst>
              <a:ext uri="{FF2B5EF4-FFF2-40B4-BE49-F238E27FC236}">
                <a16:creationId xmlns:a16="http://schemas.microsoft.com/office/drawing/2014/main" id="{4870BA2D-54FA-4709-9E30-73FD4EB7A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52" y="5249594"/>
            <a:ext cx="850665" cy="8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6341BEAB-AA3F-4D7D-BC09-1C3BF89E92DE}"/>
              </a:ext>
            </a:extLst>
          </p:cNvPr>
          <p:cNvSpPr txBox="1"/>
          <p:nvPr/>
        </p:nvSpPr>
        <p:spPr>
          <a:xfrm>
            <a:off x="1823496" y="2504653"/>
            <a:ext cx="54745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ensure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equal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011392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6">
            <a:extLst>
              <a:ext uri="{FF2B5EF4-FFF2-40B4-BE49-F238E27FC236}">
                <a16:creationId xmlns:a16="http://schemas.microsoft.com/office/drawing/2014/main" id="{00B8B31C-268F-41E9-87BB-39F1D0DE9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216" y="1361730"/>
            <a:ext cx="47371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o-FO" altLang="fo-FO" sz="2000" b="1" dirty="0"/>
              <a:t>Protein (ƩAA) in </a:t>
            </a:r>
            <a:r>
              <a:rPr lang="fo-FO" altLang="fo-FO" sz="2000" b="1" i="1" dirty="0"/>
              <a:t>Saccharina latissima</a:t>
            </a:r>
          </a:p>
        </p:txBody>
      </p:sp>
      <p:sp>
        <p:nvSpPr>
          <p:cNvPr id="3" name="Tekstfelt 1">
            <a:extLst>
              <a:ext uri="{FF2B5EF4-FFF2-40B4-BE49-F238E27FC236}">
                <a16:creationId xmlns:a16="http://schemas.microsoft.com/office/drawing/2014/main" id="{2CCAB7CC-01E9-406A-B33E-C14B8C947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5579168"/>
            <a:ext cx="22878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o-FO" altLang="fo-FO" sz="1800" b="1" dirty="0"/>
              <a:t>Spring: 12 – 16.1 %</a:t>
            </a:r>
          </a:p>
        </p:txBody>
      </p:sp>
      <p:sp>
        <p:nvSpPr>
          <p:cNvPr id="4" name="Tekstfelt 5">
            <a:extLst>
              <a:ext uri="{FF2B5EF4-FFF2-40B4-BE49-F238E27FC236}">
                <a16:creationId xmlns:a16="http://schemas.microsoft.com/office/drawing/2014/main" id="{6E389894-7591-4617-B07D-130B51FD3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579168"/>
            <a:ext cx="23519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o-FO" altLang="fo-FO" sz="1800" b="1" dirty="0"/>
              <a:t>Summer: 4 – 10.9 %</a:t>
            </a:r>
          </a:p>
        </p:txBody>
      </p:sp>
      <p:pic>
        <p:nvPicPr>
          <p:cNvPr id="5" name="Billede 1">
            <a:extLst>
              <a:ext uri="{FF2B5EF4-FFF2-40B4-BE49-F238E27FC236}">
                <a16:creationId xmlns:a16="http://schemas.microsoft.com/office/drawing/2014/main" id="{03D08D02-0851-4A00-8222-6BF727E2A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124" y="1892783"/>
            <a:ext cx="559117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C81807C0-0655-424D-9476-F2EE10FA5C1C}"/>
              </a:ext>
            </a:extLst>
          </p:cNvPr>
          <p:cNvSpPr txBox="1"/>
          <p:nvPr/>
        </p:nvSpPr>
        <p:spPr>
          <a:xfrm>
            <a:off x="5933661" y="6231836"/>
            <a:ext cx="221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Mols-Mortensen </a:t>
            </a:r>
            <a:r>
              <a:rPr lang="da-DK" sz="1400" i="1" dirty="0"/>
              <a:t>et al</a:t>
            </a:r>
            <a:r>
              <a:rPr lang="da-DK" sz="1400" dirty="0"/>
              <a:t>. 2017</a:t>
            </a:r>
          </a:p>
        </p:txBody>
      </p:sp>
    </p:spTree>
    <p:extLst>
      <p:ext uri="{BB962C8B-B14F-4D97-AF65-F5344CB8AC3E}">
        <p14:creationId xmlns:p14="http://schemas.microsoft.com/office/powerpoint/2010/main" val="652924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6">
            <a:extLst>
              <a:ext uri="{FF2B5EF4-FFF2-40B4-BE49-F238E27FC236}">
                <a16:creationId xmlns:a16="http://schemas.microsoft.com/office/drawing/2014/main" id="{28A548DA-9A54-4DAA-9556-1908D0794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341438"/>
            <a:ext cx="3148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o-FO" altLang="fo-FO" sz="1800" b="1" dirty="0"/>
              <a:t>Essential amino acid score</a:t>
            </a:r>
          </a:p>
        </p:txBody>
      </p:sp>
      <p:pic>
        <p:nvPicPr>
          <p:cNvPr id="3" name="Billede 1">
            <a:extLst>
              <a:ext uri="{FF2B5EF4-FFF2-40B4-BE49-F238E27FC236}">
                <a16:creationId xmlns:a16="http://schemas.microsoft.com/office/drawing/2014/main" id="{1683E8A5-F1DD-4A64-80FC-5BEF398BD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2060575"/>
            <a:ext cx="5883275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B83C774D-E296-4D99-992F-6179E0D7CA6E}"/>
              </a:ext>
            </a:extLst>
          </p:cNvPr>
          <p:cNvSpPr txBox="1"/>
          <p:nvPr/>
        </p:nvSpPr>
        <p:spPr>
          <a:xfrm>
            <a:off x="5933661" y="6231836"/>
            <a:ext cx="221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Mols-Mortensen </a:t>
            </a:r>
            <a:r>
              <a:rPr lang="da-DK" sz="1400" i="1" dirty="0"/>
              <a:t>et al</a:t>
            </a:r>
            <a:r>
              <a:rPr lang="da-DK" sz="1400" dirty="0"/>
              <a:t>. 2017</a:t>
            </a:r>
          </a:p>
        </p:txBody>
      </p:sp>
    </p:spTree>
    <p:extLst>
      <p:ext uri="{BB962C8B-B14F-4D97-AF65-F5344CB8AC3E}">
        <p14:creationId xmlns:p14="http://schemas.microsoft.com/office/powerpoint/2010/main" val="954512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BB3A532-DA84-4C65-96FF-F664BE07D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1" y="93210"/>
            <a:ext cx="1489585" cy="1489585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3C00F999-7730-4A0D-8DB1-417594823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120" y="882578"/>
            <a:ext cx="5315160" cy="555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42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lledresultat for facebook icon png">
            <a:extLst>
              <a:ext uri="{FF2B5EF4-FFF2-40B4-BE49-F238E27FC236}">
                <a16:creationId xmlns:a16="http://schemas.microsoft.com/office/drawing/2014/main" id="{0BBF156F-66B9-4C4A-A27B-819F0E22D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996" y="5545204"/>
            <a:ext cx="307328" cy="3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illedresultat for instagram icon">
            <a:extLst>
              <a:ext uri="{FF2B5EF4-FFF2-40B4-BE49-F238E27FC236}">
                <a16:creationId xmlns:a16="http://schemas.microsoft.com/office/drawing/2014/main" id="{3B25DC35-3025-4676-A9E5-0432513CC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327" y="5988048"/>
            <a:ext cx="307829" cy="30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32B3453E-3054-43BD-9C5D-B02ACC22E281}"/>
              </a:ext>
            </a:extLst>
          </p:cNvPr>
          <p:cNvSpPr txBox="1"/>
          <p:nvPr/>
        </p:nvSpPr>
        <p:spPr>
          <a:xfrm>
            <a:off x="4057650" y="5524497"/>
            <a:ext cx="182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>
                <a:solidFill>
                  <a:schemeClr val="bg1"/>
                </a:solidFill>
              </a:rPr>
              <a:t>tarifaroeseaweed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5A3D4711-6F10-4CFC-8BBB-612B3963CCF6}"/>
              </a:ext>
            </a:extLst>
          </p:cNvPr>
          <p:cNvSpPr txBox="1"/>
          <p:nvPr/>
        </p:nvSpPr>
        <p:spPr>
          <a:xfrm>
            <a:off x="4064000" y="5968997"/>
            <a:ext cx="182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>
                <a:solidFill>
                  <a:schemeClr val="bg1"/>
                </a:solidFill>
              </a:rPr>
              <a:t>tarifaroeseaweed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8" name="Picture 8" descr="Relateret billede">
            <a:extLst>
              <a:ext uri="{FF2B5EF4-FFF2-40B4-BE49-F238E27FC236}">
                <a16:creationId xmlns:a16="http://schemas.microsoft.com/office/drawing/2014/main" id="{E3BDABE8-0C01-4779-9E60-2A2BE69E5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643" y="5124272"/>
            <a:ext cx="375857" cy="3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F2893BCA-1451-4903-A691-AA80CB3891A7}"/>
              </a:ext>
            </a:extLst>
          </p:cNvPr>
          <p:cNvSpPr txBox="1"/>
          <p:nvPr/>
        </p:nvSpPr>
        <p:spPr>
          <a:xfrm>
            <a:off x="4076700" y="5137147"/>
            <a:ext cx="74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tari.fo</a:t>
            </a:r>
          </a:p>
        </p:txBody>
      </p:sp>
    </p:spTree>
    <p:extLst>
      <p:ext uri="{BB962C8B-B14F-4D97-AF65-F5344CB8AC3E}">
        <p14:creationId xmlns:p14="http://schemas.microsoft.com/office/powerpoint/2010/main" val="1131766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549F3D8-AD40-40FB-A637-FF7DA22E4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57249" y="857249"/>
            <a:ext cx="6858000" cy="5143501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EB5BA104-8AE4-427B-8B07-BECFE021A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23041" y="857247"/>
            <a:ext cx="6858000" cy="51435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D530355A-8A7E-414D-AA55-21BAFEBEF452}"/>
              </a:ext>
            </a:extLst>
          </p:cNvPr>
          <p:cNvSpPr txBox="1"/>
          <p:nvPr/>
        </p:nvSpPr>
        <p:spPr>
          <a:xfrm>
            <a:off x="-81515" y="3160445"/>
            <a:ext cx="9382697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sz="3200" dirty="0" err="1">
                <a:latin typeface="Arial" panose="020B0604020202020204" pitchFamily="34" charset="0"/>
                <a:cs typeface="Arial" panose="020B0604020202020204" pitchFamily="34" charset="0"/>
              </a:rPr>
              <a:t>Biologically</a:t>
            </a:r>
            <a:r>
              <a:rPr lang="da-DK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200" dirty="0" err="1"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da-DK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200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a-DK" sz="3200" dirty="0">
                <a:latin typeface="Arial" panose="020B0604020202020204" pitchFamily="34" charset="0"/>
                <a:cs typeface="Arial" panose="020B0604020202020204" pitchFamily="34" charset="0"/>
              </a:rPr>
              <a:t> of high </a:t>
            </a:r>
            <a:r>
              <a:rPr lang="da-DK" sz="3200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da-DK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da-DK" sz="3200" dirty="0" err="1">
                <a:latin typeface="Arial" panose="020B0604020202020204" pitchFamily="34" charset="0"/>
                <a:cs typeface="Arial" panose="020B0604020202020204" pitchFamily="34" charset="0"/>
              </a:rPr>
              <a:t>seaweed</a:t>
            </a:r>
            <a:r>
              <a:rPr lang="da-DK" sz="3200" dirty="0">
                <a:latin typeface="Arial" panose="020B0604020202020204" pitchFamily="34" charset="0"/>
                <a:cs typeface="Arial" panose="020B0604020202020204" pitchFamily="34" charset="0"/>
              </a:rPr>
              <a:t> for food and </a:t>
            </a:r>
            <a:r>
              <a:rPr lang="da-DK" sz="32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da-DK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200" dirty="0" err="1">
                <a:latin typeface="Arial" panose="020B0604020202020204" pitchFamily="34" charset="0"/>
                <a:cs typeface="Arial" panose="020B0604020202020204" pitchFamily="34" charset="0"/>
              </a:rPr>
              <a:t>productions</a:t>
            </a:r>
            <a:endParaRPr lang="da-DK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477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678" y="2402069"/>
            <a:ext cx="7772400" cy="1470025"/>
          </a:xfrm>
        </p:spPr>
        <p:txBody>
          <a:bodyPr/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The Nordic Seaweed Adventure – </a:t>
            </a:r>
            <a:b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from idealism to industry</a:t>
            </a:r>
          </a:p>
        </p:txBody>
      </p:sp>
    </p:spTree>
    <p:extLst>
      <p:ext uri="{BB962C8B-B14F-4D97-AF65-F5344CB8AC3E}">
        <p14:creationId xmlns:p14="http://schemas.microsoft.com/office/powerpoint/2010/main" val="2899740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33F6D659-07B8-4023-8C8D-7F3670273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294" y="878209"/>
            <a:ext cx="2860371" cy="5731312"/>
          </a:xfrm>
          <a:prstGeom prst="rect">
            <a:avLst/>
          </a:prstGeom>
        </p:spPr>
      </p:pic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72D51FDD-02EC-426D-BF5C-B7B032486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8" y="155765"/>
            <a:ext cx="2785443" cy="187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94DCA6D4-B212-49CE-831E-D8F8BC8AD213}"/>
              </a:ext>
            </a:extLst>
          </p:cNvPr>
          <p:cNvSpPr txBox="1"/>
          <p:nvPr/>
        </p:nvSpPr>
        <p:spPr>
          <a:xfrm>
            <a:off x="2454965" y="2027583"/>
            <a:ext cx="1029330" cy="35184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7" name="Pil: højre 6">
            <a:extLst>
              <a:ext uri="{FF2B5EF4-FFF2-40B4-BE49-F238E27FC236}">
                <a16:creationId xmlns:a16="http://schemas.microsoft.com/office/drawing/2014/main" id="{057204A9-FB05-4FFF-9AD2-51703CDF30D1}"/>
              </a:ext>
            </a:extLst>
          </p:cNvPr>
          <p:cNvSpPr/>
          <p:nvPr/>
        </p:nvSpPr>
        <p:spPr>
          <a:xfrm>
            <a:off x="2941983" y="3081129"/>
            <a:ext cx="884583" cy="2250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24D596E-0DF9-4974-9F3F-BFE20DFE5584}"/>
              </a:ext>
            </a:extLst>
          </p:cNvPr>
          <p:cNvSpPr txBox="1"/>
          <p:nvPr/>
        </p:nvSpPr>
        <p:spPr>
          <a:xfrm>
            <a:off x="1987827" y="2584174"/>
            <a:ext cx="7040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/>
              <a:t>CO</a:t>
            </a:r>
            <a:r>
              <a:rPr lang="da-DK" dirty="0"/>
              <a:t>2</a:t>
            </a:r>
          </a:p>
          <a:p>
            <a:endParaRPr lang="da-DK" sz="2400" dirty="0"/>
          </a:p>
          <a:p>
            <a:r>
              <a:rPr lang="da-DK" sz="2400" b="1" dirty="0"/>
              <a:t>H</a:t>
            </a:r>
            <a:r>
              <a:rPr lang="da-DK" dirty="0"/>
              <a:t>2</a:t>
            </a:r>
            <a:r>
              <a:rPr lang="da-DK" sz="2400" b="1" dirty="0"/>
              <a:t>O</a:t>
            </a:r>
          </a:p>
        </p:txBody>
      </p:sp>
      <p:sp>
        <p:nvSpPr>
          <p:cNvPr id="11" name="Pil: højre 10">
            <a:extLst>
              <a:ext uri="{FF2B5EF4-FFF2-40B4-BE49-F238E27FC236}">
                <a16:creationId xmlns:a16="http://schemas.microsoft.com/office/drawing/2014/main" id="{4FE8E6AE-9006-4C74-9ACA-7AECFECB549A}"/>
              </a:ext>
            </a:extLst>
          </p:cNvPr>
          <p:cNvSpPr/>
          <p:nvPr/>
        </p:nvSpPr>
        <p:spPr>
          <a:xfrm>
            <a:off x="5897214" y="3094383"/>
            <a:ext cx="884583" cy="2250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386AE88C-8904-4881-8A0A-CEC89BA321E4}"/>
              </a:ext>
            </a:extLst>
          </p:cNvPr>
          <p:cNvSpPr txBox="1"/>
          <p:nvPr/>
        </p:nvSpPr>
        <p:spPr>
          <a:xfrm>
            <a:off x="7169416" y="2597428"/>
            <a:ext cx="12314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/>
              <a:t>O</a:t>
            </a:r>
            <a:r>
              <a:rPr lang="da-DK" dirty="0"/>
              <a:t>2</a:t>
            </a:r>
          </a:p>
          <a:p>
            <a:endParaRPr lang="da-DK" sz="2400" dirty="0"/>
          </a:p>
          <a:p>
            <a:r>
              <a:rPr lang="da-DK" sz="2400" b="1" dirty="0"/>
              <a:t>C</a:t>
            </a:r>
            <a:r>
              <a:rPr lang="da-DK" dirty="0"/>
              <a:t>6</a:t>
            </a:r>
            <a:r>
              <a:rPr lang="da-DK" sz="2400" b="1" dirty="0"/>
              <a:t>H</a:t>
            </a:r>
            <a:r>
              <a:rPr lang="da-DK" dirty="0"/>
              <a:t>12</a:t>
            </a:r>
            <a:r>
              <a:rPr lang="da-DK" sz="2400" b="1" dirty="0"/>
              <a:t>O</a:t>
            </a:r>
            <a:r>
              <a:rPr lang="da-DK" dirty="0"/>
              <a:t>6</a:t>
            </a:r>
            <a:endParaRPr lang="da-DK" sz="240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029D545-26D6-44FE-B7D7-95C86A6D1F3F}"/>
              </a:ext>
            </a:extLst>
          </p:cNvPr>
          <p:cNvSpPr txBox="1"/>
          <p:nvPr/>
        </p:nvSpPr>
        <p:spPr>
          <a:xfrm>
            <a:off x="6848061" y="4850293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Bioethanol</a:t>
            </a:r>
            <a:endParaRPr lang="da-D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il: nedad 12">
            <a:extLst>
              <a:ext uri="{FF2B5EF4-FFF2-40B4-BE49-F238E27FC236}">
                <a16:creationId xmlns:a16="http://schemas.microsoft.com/office/drawing/2014/main" id="{5530A112-71F8-4C0C-82E3-D4CAF2A6276B}"/>
              </a:ext>
            </a:extLst>
          </p:cNvPr>
          <p:cNvSpPr/>
          <p:nvPr/>
        </p:nvSpPr>
        <p:spPr>
          <a:xfrm>
            <a:off x="7563678" y="3976659"/>
            <a:ext cx="168965" cy="73448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A0FBE51C-4CB5-41CD-BBB6-EFCE3C831230}"/>
              </a:ext>
            </a:extLst>
          </p:cNvPr>
          <p:cNvSpPr txBox="1"/>
          <p:nvPr/>
        </p:nvSpPr>
        <p:spPr>
          <a:xfrm>
            <a:off x="3720549" y="530087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Inorganic</a:t>
            </a:r>
            <a:r>
              <a:rPr lang="da-DK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nutrients</a:t>
            </a:r>
            <a:endParaRPr lang="da-D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il: nedad 13">
            <a:extLst>
              <a:ext uri="{FF2B5EF4-FFF2-40B4-BE49-F238E27FC236}">
                <a16:creationId xmlns:a16="http://schemas.microsoft.com/office/drawing/2014/main" id="{FC3D89C4-4012-437F-B90A-A9A5206DE841}"/>
              </a:ext>
            </a:extLst>
          </p:cNvPr>
          <p:cNvSpPr/>
          <p:nvPr/>
        </p:nvSpPr>
        <p:spPr>
          <a:xfrm>
            <a:off x="4462670" y="1041447"/>
            <a:ext cx="109330" cy="797292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2130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TA">
            <a:extLst>
              <a:ext uri="{FF2B5EF4-FFF2-40B4-BE49-F238E27FC236}">
                <a16:creationId xmlns:a16="http://schemas.microsoft.com/office/drawing/2014/main" id="{3848AEEF-D782-4B89-A708-166D37D2D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597693"/>
            <a:ext cx="647065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321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hiddenfjord logo">
            <a:extLst>
              <a:ext uri="{FF2B5EF4-FFF2-40B4-BE49-F238E27FC236}">
                <a16:creationId xmlns:a16="http://schemas.microsoft.com/office/drawing/2014/main" id="{4D0A7DBA-94F2-481E-879E-D9BF5E826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955" y="2780203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sureaqua logo">
            <a:extLst>
              <a:ext uri="{FF2B5EF4-FFF2-40B4-BE49-F238E27FC236}">
                <a16:creationId xmlns:a16="http://schemas.microsoft.com/office/drawing/2014/main" id="{9D16E510-B8ED-481C-B3E8-10B692134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15" y="528161"/>
            <a:ext cx="5524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fiskaaling logo">
            <a:extLst>
              <a:ext uri="{FF2B5EF4-FFF2-40B4-BE49-F238E27FC236}">
                <a16:creationId xmlns:a16="http://schemas.microsoft.com/office/drawing/2014/main" id="{2DDEBBCB-F6A5-4857-BD03-5603E18BD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92" y="4458648"/>
            <a:ext cx="2914834" cy="16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1DD9A74-DC7B-41BA-A1BA-7852E17D0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188875" y="1694338"/>
            <a:ext cx="4917122" cy="3687842"/>
          </a:xfrm>
          <a:prstGeom prst="rect">
            <a:avLst/>
          </a:prstGeom>
        </p:spPr>
      </p:pic>
      <p:pic>
        <p:nvPicPr>
          <p:cNvPr id="12" name="Billede 4">
            <a:extLst>
              <a:ext uri="{FF2B5EF4-FFF2-40B4-BE49-F238E27FC236}">
                <a16:creationId xmlns:a16="http://schemas.microsoft.com/office/drawing/2014/main" id="{504496B2-8665-4A9B-B3E7-DC7C02DE3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7" y="3180063"/>
            <a:ext cx="1388130" cy="10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Image result for nordforsk logo">
            <a:extLst>
              <a:ext uri="{FF2B5EF4-FFF2-40B4-BE49-F238E27FC236}">
                <a16:creationId xmlns:a16="http://schemas.microsoft.com/office/drawing/2014/main" id="{824E97EF-6CE9-417D-9798-3D8D6E92D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7" y="129449"/>
            <a:ext cx="1681738" cy="3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028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innhold 3" descr="prosess_002.jpg">
            <a:extLst>
              <a:ext uri="{FF2B5EF4-FFF2-40B4-BE49-F238E27FC236}">
                <a16:creationId xmlns:a16="http://schemas.microsoft.com/office/drawing/2014/main" id="{54C92509-D649-46CE-BAD1-69827DDE5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4" r="240" b="11104"/>
          <a:stretch>
            <a:fillRect/>
          </a:stretch>
        </p:blipFill>
        <p:spPr>
          <a:xfrm>
            <a:off x="336471" y="1144379"/>
            <a:ext cx="8423275" cy="4643437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2672B9EB-FD82-402A-9276-4E903B5A0D64}"/>
              </a:ext>
            </a:extLst>
          </p:cNvPr>
          <p:cNvSpPr txBox="1"/>
          <p:nvPr/>
        </p:nvSpPr>
        <p:spPr>
          <a:xfrm>
            <a:off x="3445125" y="1256422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o-FO" sz="3200" dirty="0">
                <a:latin typeface="Arial" panose="020B0604020202020204" pitchFamily="34" charset="0"/>
                <a:cs typeface="Arial" panose="020B0604020202020204" pitchFamily="34" charset="0"/>
              </a:rPr>
              <a:t>Biorefinery</a:t>
            </a:r>
          </a:p>
        </p:txBody>
      </p:sp>
    </p:spTree>
    <p:extLst>
      <p:ext uri="{BB962C8B-B14F-4D97-AF65-F5344CB8AC3E}">
        <p14:creationId xmlns:p14="http://schemas.microsoft.com/office/powerpoint/2010/main" val="3232526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innovation norway logo">
            <a:extLst>
              <a:ext uri="{FF2B5EF4-FFF2-40B4-BE49-F238E27FC236}">
                <a16:creationId xmlns:a16="http://schemas.microsoft.com/office/drawing/2014/main" id="{6726D036-A6CB-4EA3-8400-218126083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" y="448375"/>
            <a:ext cx="2090351" cy="147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ktangel 20"/>
          <p:cNvSpPr/>
          <p:nvPr/>
        </p:nvSpPr>
        <p:spPr>
          <a:xfrm>
            <a:off x="2021233" y="871955"/>
            <a:ext cx="502285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fo-FO" b="1" dirty="0"/>
          </a:p>
          <a:p>
            <a:pPr algn="ctr">
              <a:defRPr/>
            </a:pPr>
            <a:r>
              <a:rPr lang="fo-FO" sz="3200" b="1" dirty="0">
                <a:latin typeface="Arial" panose="020B0604020202020204" pitchFamily="34" charset="0"/>
                <a:cs typeface="Arial" panose="020B0604020202020204" pitchFamily="34" charset="0"/>
              </a:rPr>
              <a:t>CapMafi</a:t>
            </a:r>
          </a:p>
          <a:p>
            <a:pPr algn="ctr">
              <a:defRPr/>
            </a:pPr>
            <a:r>
              <a:rPr lang="fo-FO" sz="2000" dirty="0">
                <a:latin typeface="Arial" panose="020B0604020202020204" pitchFamily="34" charset="0"/>
                <a:cs typeface="Arial" panose="020B0604020202020204" pitchFamily="34" charset="0"/>
              </a:rPr>
              <a:t>Conservation and processing macroalgae for feed ingredients</a:t>
            </a:r>
          </a:p>
          <a:p>
            <a:pPr algn="ctr">
              <a:defRPr/>
            </a:pPr>
            <a:endParaRPr lang="fo-FO" b="1" i="1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291" y="2503362"/>
            <a:ext cx="5839869" cy="2862591"/>
          </a:xfrm>
          <a:prstGeom prst="rect">
            <a:avLst/>
          </a:prstGeom>
        </p:spPr>
      </p:pic>
      <p:pic>
        <p:nvPicPr>
          <p:cNvPr id="5" name="Picture 10" descr="http://www.nordicinnovation.org/Global/_Bilder/Diverse/nordicinnovation_logo_m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882" y="52022"/>
            <a:ext cx="2544355" cy="86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924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9E03C627-072C-4135-8C9F-5CB4F9CD2479}"/>
              </a:ext>
            </a:extLst>
          </p:cNvPr>
          <p:cNvSpPr txBox="1"/>
          <p:nvPr/>
        </p:nvSpPr>
        <p:spPr>
          <a:xfrm>
            <a:off x="0" y="0"/>
            <a:ext cx="7723573" cy="66227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9" name="Billede 7">
            <a:extLst>
              <a:ext uri="{FF2B5EF4-FFF2-40B4-BE49-F238E27FC236}">
                <a16:creationId xmlns:a16="http://schemas.microsoft.com/office/drawing/2014/main" id="{7DA27BC6-76B6-4313-B918-D07E6D482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031" y="4029825"/>
            <a:ext cx="2089034" cy="210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833C3CF7-11CA-4367-B435-38931FFDC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67" y="621437"/>
            <a:ext cx="1752488" cy="2859323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17333B65-01C5-4341-BB33-6AEBB93D9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913" y="282800"/>
            <a:ext cx="1784698" cy="3575991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6124C58A-F0CE-4E32-95DD-0E6092CDD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774407" y="4252598"/>
            <a:ext cx="2089033" cy="1820314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484A54FB-3A1B-4832-A90F-60BD064B7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373" y="3893646"/>
            <a:ext cx="2156776" cy="2342917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7FE3A78D-A1E7-4026-9B1E-559886DFAD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9749" y="873865"/>
            <a:ext cx="2197137" cy="3244737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8C2761F9-A406-4DAF-8D84-4C0632F6E8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7003" y="471307"/>
            <a:ext cx="2236113" cy="324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12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9353</TotalTime>
  <Words>103</Words>
  <Application>Microsoft Office PowerPoint</Application>
  <PresentationFormat>Skærmshow (4:3)</PresentationFormat>
  <Paragraphs>33</Paragraphs>
  <Slides>19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PowerPoint-præsentation</vt:lpstr>
      <vt:lpstr>PowerPoint-præsentation</vt:lpstr>
      <vt:lpstr>The Nordic Seaweed Adventure –  from idealism to industry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Hansen</dc:creator>
  <cp:lastModifiedBy>Agnes Mols Mortensen</cp:lastModifiedBy>
  <cp:revision>49</cp:revision>
  <dcterms:created xsi:type="dcterms:W3CDTF">2016-05-13T18:06:24Z</dcterms:created>
  <dcterms:modified xsi:type="dcterms:W3CDTF">2018-11-30T06:45:53Z</dcterms:modified>
</cp:coreProperties>
</file>